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 Thin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Armata"/>
      <p:regular r:id="rId51"/>
    </p:embeddedFont>
    <p:embeddedFont>
      <p:font typeface="Robo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Thin-bold.fntdata"/><Relationship Id="rId43" Type="http://schemas.openxmlformats.org/officeDocument/2006/relationships/font" Target="fonts/RobotoThin-regular.fntdata"/><Relationship Id="rId46" Type="http://schemas.openxmlformats.org/officeDocument/2006/relationships/font" Target="fonts/RobotoThin-boldItalic.fntdata"/><Relationship Id="rId45" Type="http://schemas.openxmlformats.org/officeDocument/2006/relationships/font" Target="fonts/RobotoThin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mata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sion.in.tum.de/research/image-based_3d_reconstruction/multiviewreconstructio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eweb.ucsd.edu/~shz338/slides/Fall2018_Reading_Group.pdf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537977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537977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b5379777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b5379777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b5379777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b5379777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5379777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b5379777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5379777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5379777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b5379777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b5379777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b5379777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b5379777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b5379777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b5379777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b5379777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b5379777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b5379777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b5379777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b5379777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b5379777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b537977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b537977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Source: </a:t>
            </a:r>
            <a:r>
              <a:rPr lang="en-GB" u="sng">
                <a:solidFill>
                  <a:schemeClr val="accent5"/>
                </a:solidFill>
                <a:hlinkClick r:id="rId2"/>
              </a:rPr>
              <a:t>https://vision.in.tum.de/research/image-based_3d_reconstruction/multiviewreconstruction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53797774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b5379777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5379777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5379777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b5379777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b5379777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red rectangles on top to draw attention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b57c2ec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b57c2ec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b5379777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b5379777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b5379777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b5379777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b5379777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b5379777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b5379777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b5379777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b53797774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b5379777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b5379777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b5379777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b537977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b537977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https://cseweb.ucsd.edu/~shz338/slides/Fall2018_Reading_Group.pdf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b5379777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b5379777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b5379777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b5379777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b5379777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b5379777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TODO: add an arrow in the direction top to down with text “improved performance”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b53797774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b53797774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b5379777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b5379777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b53797774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b5379777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b5379777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b5379777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b53797774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b53797774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b5379777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b5379777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b5379777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b5379777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b5379777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b5379777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5379777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5379777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b5379777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b5379777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5379777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5379777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ejaskhot.github.io/unsup_mvs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0" Type="http://schemas.openxmlformats.org/officeDocument/2006/relationships/image" Target="../media/image58.png"/><Relationship Id="rId9" Type="http://schemas.openxmlformats.org/officeDocument/2006/relationships/image" Target="../media/image59.jp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5" Type="http://schemas.openxmlformats.org/officeDocument/2006/relationships/image" Target="../media/image9.jp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61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hyperlink" Target="https://vision.in.tum.de/research/image-based_3d_reconstruction/multiviewreconstruc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60.png"/><Relationship Id="rId8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11" Type="http://schemas.openxmlformats.org/officeDocument/2006/relationships/image" Target="../media/image49.png"/><Relationship Id="rId10" Type="http://schemas.openxmlformats.org/officeDocument/2006/relationships/image" Target="../media/image43.png"/><Relationship Id="rId9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Relationship Id="rId8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hyperlink" Target="https://vision.in.tum.de/research/image-based_3d_reconstruction/multiviewreconstructio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tejaskhot.github.io/unsup_mvs/" TargetMode="External"/><Relationship Id="rId4" Type="http://schemas.openxmlformats.org/officeDocument/2006/relationships/image" Target="../media/image5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34625" y="3866950"/>
            <a:ext cx="9256500" cy="150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80000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Page: </a:t>
            </a:r>
            <a:r>
              <a:rPr lang="en-GB" sz="1100" u="sng">
                <a:solidFill>
                  <a:schemeClr val="accent5"/>
                </a:solidFill>
                <a:hlinkClick r:id="rId3"/>
              </a:rPr>
              <a:t>https://tejaskhot.github.io/unsup_mvs/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33333" y="640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Learning Unsupervised 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Multi-View Stereopsis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via </a:t>
            </a:r>
            <a:r>
              <a:rPr lang="en-GB" sz="3000">
                <a:solidFill>
                  <a:srgbClr val="000000"/>
                </a:solidFill>
                <a:latin typeface="Armata"/>
                <a:ea typeface="Armata"/>
                <a:cs typeface="Armata"/>
                <a:sym typeface="Armata"/>
              </a:rPr>
              <a:t>Robust Photometric Consistency</a:t>
            </a:r>
            <a:endParaRPr sz="3000">
              <a:solidFill>
                <a:srgbClr val="000000"/>
              </a:solidFill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46050" y="2896475"/>
            <a:ext cx="86043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Tejas Khot     Shubham Agrawal</a:t>
            </a:r>
            <a:r>
              <a:rPr lang="en-GB" sz="1400"/>
              <a:t>     </a:t>
            </a:r>
            <a:r>
              <a:rPr i="1" lang="en-GB" sz="1400">
                <a:solidFill>
                  <a:srgbClr val="980000"/>
                </a:solidFill>
              </a:rPr>
              <a:t>Shubham Tulsiani</a:t>
            </a:r>
            <a:r>
              <a:rPr lang="en-GB" sz="1400"/>
              <a:t>     </a:t>
            </a:r>
            <a:r>
              <a:rPr lang="en-GB" sz="1400"/>
              <a:t>Christoph Mertz</a:t>
            </a:r>
            <a:r>
              <a:rPr lang="en-GB" sz="1400"/>
              <a:t>     </a:t>
            </a:r>
            <a:r>
              <a:rPr lang="en-GB" sz="1400"/>
              <a:t>Simon Lucey </a:t>
            </a:r>
            <a:r>
              <a:rPr lang="en-GB" sz="1400"/>
              <a:t>    </a:t>
            </a:r>
            <a:r>
              <a:rPr lang="en-GB" sz="1400"/>
              <a:t>Martial Hebert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25" y="3968775"/>
            <a:ext cx="1037901" cy="103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6025" y="3968775"/>
            <a:ext cx="952525" cy="9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6025" y="4910650"/>
            <a:ext cx="952525" cy="9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38" y="926875"/>
            <a:ext cx="7063324" cy="30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70200"/>
            <a:ext cx="4943626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5219300" y="4003550"/>
            <a:ext cx="474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>
                <a:latin typeface="Roboto Thin"/>
                <a:ea typeface="Roboto Thin"/>
                <a:cs typeface="Roboto Thin"/>
                <a:sym typeface="Roboto Thin"/>
              </a:rPr>
              <a:t>}</a:t>
            </a:r>
            <a:endParaRPr sz="5500"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5642025" y="4360125"/>
            <a:ext cx="2888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Built-in projective geometry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7113050" y="2056650"/>
            <a:ext cx="474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latin typeface="Roboto Thin"/>
                <a:ea typeface="Roboto Thin"/>
                <a:cs typeface="Roboto Thin"/>
                <a:sym typeface="Roboto Thin"/>
              </a:rPr>
              <a:t>}</a:t>
            </a:r>
            <a:endParaRPr sz="7000"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7546375" y="2246900"/>
            <a:ext cx="14982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Requires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ground truth 3D supervision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Previous Work: MVSNet 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5">
            <a:alphaModFix/>
          </a:blip>
          <a:srcRect b="0" l="0" r="58817" t="0"/>
          <a:stretch/>
        </p:blipFill>
        <p:spPr>
          <a:xfrm>
            <a:off x="7965096" y="4131525"/>
            <a:ext cx="760500" cy="884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7" name="Google Shape;157;p22"/>
          <p:cNvCxnSpPr/>
          <p:nvPr/>
        </p:nvCxnSpPr>
        <p:spPr>
          <a:xfrm flipH="1">
            <a:off x="2070313" y="3867675"/>
            <a:ext cx="61230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8" name="Google Shape;158;p22"/>
          <p:cNvPicPr preferRelativeResize="0"/>
          <p:nvPr/>
        </p:nvPicPr>
        <p:blipFill rotWithShape="1">
          <a:blip r:embed="rId6">
            <a:alphaModFix/>
          </a:blip>
          <a:srcRect b="0" l="55120" r="0" t="0"/>
          <a:stretch/>
        </p:blipFill>
        <p:spPr>
          <a:xfrm>
            <a:off x="7851175" y="2983274"/>
            <a:ext cx="828900" cy="88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149175" y="4889350"/>
            <a:ext cx="87654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"/>
              <a:t>MVSNet: Depth Inference for Unstructured Multi-view Stereo, Yao et al, ECCV 2018</a:t>
            </a:r>
            <a:endParaRPr i="1"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-112550" y="1533350"/>
            <a:ext cx="9291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Learning </a:t>
            </a:r>
            <a:r>
              <a:rPr lang="en-GB" sz="3000">
                <a:solidFill>
                  <a:srgbClr val="980000"/>
                </a:solidFill>
                <a:latin typeface="Armata"/>
                <a:ea typeface="Armata"/>
                <a:cs typeface="Armata"/>
                <a:sym typeface="Armata"/>
              </a:rPr>
              <a:t>Unsupervised</a:t>
            </a: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 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Multi-View Stereopsis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/>
        </p:nvSpPr>
        <p:spPr>
          <a:xfrm>
            <a:off x="-112550" y="1533350"/>
            <a:ext cx="9291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Learning </a:t>
            </a:r>
            <a:r>
              <a:rPr lang="en-GB" sz="3000" strike="sngStrike">
                <a:latin typeface="Armata"/>
                <a:ea typeface="Armata"/>
                <a:cs typeface="Armata"/>
                <a:sym typeface="Armata"/>
              </a:rPr>
              <a:t>Unsupervised</a:t>
            </a: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 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Multi-View Stereopsis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3365650" y="901375"/>
            <a:ext cx="3577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990000"/>
                </a:solidFill>
                <a:latin typeface="Armata"/>
                <a:ea typeface="Armata"/>
                <a:cs typeface="Armata"/>
                <a:sym typeface="Armata"/>
              </a:rPr>
              <a:t>Self-Supervised</a:t>
            </a:r>
            <a:endParaRPr sz="3000">
              <a:solidFill>
                <a:srgbClr val="990000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5141100" y="1533350"/>
            <a:ext cx="269100" cy="538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4847288" y="834725"/>
            <a:ext cx="4017900" cy="38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278813" y="834725"/>
            <a:ext cx="4017900" cy="38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729638" y="3680425"/>
            <a:ext cx="2960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Similar architecture to MVSNet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913" y="1291146"/>
            <a:ext cx="1272553" cy="67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913" y="2055367"/>
            <a:ext cx="1272553" cy="68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0440" y="2837306"/>
            <a:ext cx="1283027" cy="675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5"/>
          <p:cNvGrpSpPr/>
          <p:nvPr/>
        </p:nvGrpSpPr>
        <p:grpSpPr>
          <a:xfrm>
            <a:off x="6443472" y="1291125"/>
            <a:ext cx="1988211" cy="2066175"/>
            <a:chOff x="6096760" y="1639238"/>
            <a:chExt cx="1988211" cy="2066175"/>
          </a:xfrm>
        </p:grpSpPr>
        <p:pic>
          <p:nvPicPr>
            <p:cNvPr id="183" name="Google Shape;183;p25"/>
            <p:cNvPicPr preferRelativeResize="0"/>
            <p:nvPr/>
          </p:nvPicPr>
          <p:blipFill rotWithShape="1">
            <a:blip r:embed="rId6">
              <a:alphaModFix/>
            </a:blip>
            <a:srcRect b="0" l="0" r="81665" t="0"/>
            <a:stretch/>
          </p:blipFill>
          <p:spPr>
            <a:xfrm>
              <a:off x="6096760" y="1639238"/>
              <a:ext cx="475075" cy="2066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5"/>
            <p:cNvPicPr preferRelativeResize="0"/>
            <p:nvPr/>
          </p:nvPicPr>
          <p:blipFill rotWithShape="1">
            <a:blip r:embed="rId6">
              <a:alphaModFix/>
            </a:blip>
            <a:srcRect b="0" l="41103" r="0" t="0"/>
            <a:stretch/>
          </p:blipFill>
          <p:spPr>
            <a:xfrm>
              <a:off x="6558921" y="1639238"/>
              <a:ext cx="1526050" cy="2066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25"/>
          <p:cNvSpPr txBox="1"/>
          <p:nvPr/>
        </p:nvSpPr>
        <p:spPr>
          <a:xfrm>
            <a:off x="5376025" y="3680425"/>
            <a:ext cx="2960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Trained using Photometric Loss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5323" y="4236225"/>
            <a:ext cx="2585737" cy="3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25"/>
          <p:cNvGrpSpPr/>
          <p:nvPr/>
        </p:nvGrpSpPr>
        <p:grpSpPr>
          <a:xfrm>
            <a:off x="672437" y="1888617"/>
            <a:ext cx="3230690" cy="1366260"/>
            <a:chOff x="319533" y="836363"/>
            <a:chExt cx="8298716" cy="3509531"/>
          </a:xfrm>
        </p:grpSpPr>
        <p:sp>
          <p:nvSpPr>
            <p:cNvPr id="188" name="Google Shape;188;p25"/>
            <p:cNvSpPr/>
            <p:nvPr/>
          </p:nvSpPr>
          <p:spPr>
            <a:xfrm>
              <a:off x="1258160" y="2532363"/>
              <a:ext cx="65400" cy="52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1258160" y="2685550"/>
              <a:ext cx="65400" cy="52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 txBox="1"/>
            <p:nvPr/>
          </p:nvSpPr>
          <p:spPr>
            <a:xfrm>
              <a:off x="319533" y="1935652"/>
              <a:ext cx="989700" cy="11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000" lIns="68000" spcFirstLastPara="1" rIns="68000" wrap="square" tIns="68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500"/>
                <a:t>N</a:t>
              </a:r>
              <a:r>
                <a:rPr lang="en-GB" sz="500"/>
                <a:t> views</a:t>
              </a:r>
              <a:br>
                <a:rPr lang="en-GB" sz="500"/>
              </a:br>
              <a:r>
                <a:rPr lang="en-GB" sz="500"/>
                <a:t>with known poses</a:t>
              </a:r>
              <a:endParaRPr sz="500"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1258162" y="2230157"/>
              <a:ext cx="65400" cy="52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1258160" y="2387224"/>
              <a:ext cx="65400" cy="52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1258160" y="2864547"/>
              <a:ext cx="65400" cy="52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2353421" y="1128799"/>
              <a:ext cx="177600" cy="7221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2603139" y="1198674"/>
              <a:ext cx="177600" cy="5901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2833440" y="1307093"/>
              <a:ext cx="177600" cy="420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2330858" y="3273091"/>
              <a:ext cx="177600" cy="7221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2580576" y="3342967"/>
              <a:ext cx="177600" cy="5901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3402375" y="1905950"/>
              <a:ext cx="1697400" cy="1195500"/>
            </a:xfrm>
            <a:prstGeom prst="cube">
              <a:avLst>
                <a:gd fmla="val 33634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 rot="-5400000">
              <a:off x="5140062" y="1980413"/>
              <a:ext cx="1168975" cy="921900"/>
            </a:xfrm>
            <a:prstGeom prst="flowChartManualOperation">
              <a:avLst/>
            </a:prstGeom>
            <a:solidFill>
              <a:srgbClr val="E0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 flipH="1" rot="5400000">
              <a:off x="6054462" y="1980413"/>
              <a:ext cx="1168975" cy="921900"/>
            </a:xfrm>
            <a:prstGeom prst="flowChartManualOperation">
              <a:avLst/>
            </a:prstGeom>
            <a:solidFill>
              <a:srgbClr val="E066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2797378" y="3427718"/>
              <a:ext cx="177600" cy="420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 txBox="1"/>
            <p:nvPr/>
          </p:nvSpPr>
          <p:spPr>
            <a:xfrm>
              <a:off x="3063755" y="836363"/>
              <a:ext cx="15393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000" lIns="68000" spcFirstLastPara="1" rIns="68000" wrap="square" tIns="68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00"/>
                <a:t>Differentiable homography warp</a:t>
              </a:r>
              <a:endParaRPr b="1" sz="500"/>
            </a:p>
          </p:txBody>
        </p:sp>
        <p:sp>
          <p:nvSpPr>
            <p:cNvPr id="204" name="Google Shape;204;p25"/>
            <p:cNvSpPr txBox="1"/>
            <p:nvPr/>
          </p:nvSpPr>
          <p:spPr>
            <a:xfrm>
              <a:off x="7178549" y="2829835"/>
              <a:ext cx="14397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000" lIns="68000" spcFirstLastPara="1" rIns="68000" wrap="square" tIns="68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00"/>
                <a:t>Depth prediction</a:t>
              </a:r>
              <a:endParaRPr b="1" sz="500"/>
            </a:p>
          </p:txBody>
        </p:sp>
        <p:sp>
          <p:nvSpPr>
            <p:cNvPr id="205" name="Google Shape;205;p25"/>
            <p:cNvSpPr txBox="1"/>
            <p:nvPr/>
          </p:nvSpPr>
          <p:spPr>
            <a:xfrm>
              <a:off x="5680575" y="1387339"/>
              <a:ext cx="9897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000" lIns="68000" spcFirstLastPara="1" rIns="68000" wrap="square" tIns="68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00"/>
                <a:t>3D U-Net </a:t>
              </a:r>
              <a:endParaRPr b="1" sz="500"/>
            </a:p>
          </p:txBody>
        </p:sp>
        <p:sp>
          <p:nvSpPr>
            <p:cNvPr id="206" name="Google Shape;206;p25"/>
            <p:cNvSpPr txBox="1"/>
            <p:nvPr/>
          </p:nvSpPr>
          <p:spPr>
            <a:xfrm>
              <a:off x="3402502" y="2293003"/>
              <a:ext cx="13032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000" lIns="68000" spcFirstLastPara="1" rIns="68000" wrap="square" tIns="68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00"/>
                <a:t>Cost Volume</a:t>
              </a:r>
              <a:endParaRPr b="1" sz="500"/>
            </a:p>
          </p:txBody>
        </p:sp>
        <p:sp>
          <p:nvSpPr>
            <p:cNvPr id="207" name="Google Shape;207;p25"/>
            <p:cNvSpPr/>
            <p:nvPr/>
          </p:nvSpPr>
          <p:spPr>
            <a:xfrm rot="2036831">
              <a:off x="3041278" y="1717950"/>
              <a:ext cx="686032" cy="12905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 rot="-1756137">
              <a:off x="3002069" y="3279230"/>
              <a:ext cx="685402" cy="1290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000" lIns="68000" spcFirstLastPara="1" rIns="68000" wrap="square" tIns="680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" name="Google Shape;209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8331" y="906491"/>
              <a:ext cx="1523051" cy="1136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8332" y="3095335"/>
              <a:ext cx="1805097" cy="12505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5"/>
            <p:cNvPicPr preferRelativeResize="0"/>
            <p:nvPr/>
          </p:nvPicPr>
          <p:blipFill rotWithShape="1">
            <a:blip r:embed="rId10">
              <a:alphaModFix/>
            </a:blip>
            <a:srcRect b="17955" l="12527" r="25672" t="19851"/>
            <a:stretch/>
          </p:blipFill>
          <p:spPr>
            <a:xfrm>
              <a:off x="7293369" y="2017764"/>
              <a:ext cx="1067136" cy="8120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5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Our Approach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149175" y="4889350"/>
            <a:ext cx="87654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"/>
              <a:t>Unsupervised CNN for Single View Depth Estimation: Geometry to the Rescue</a:t>
            </a:r>
            <a:r>
              <a:rPr i="1" lang="en-GB" sz="600"/>
              <a:t>, Garg et al, ECCV 2016</a:t>
            </a:r>
            <a:endParaRPr i="1"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313" y="1297500"/>
            <a:ext cx="3685375" cy="26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2613525" y="4109950"/>
            <a:ext cx="3944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Lighting Changes   -   Occlusions   -   Shadows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Issues with Photometric Consistency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/>
        </p:nvSpPr>
        <p:spPr>
          <a:xfrm>
            <a:off x="-112550" y="1228550"/>
            <a:ext cx="9291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Learning Unsupervised 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Multi-View Stereopsis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via </a:t>
            </a:r>
            <a:r>
              <a:rPr lang="en-GB" sz="3000">
                <a:solidFill>
                  <a:srgbClr val="980000"/>
                </a:solidFill>
                <a:latin typeface="Armata"/>
                <a:ea typeface="Armata"/>
                <a:cs typeface="Armata"/>
                <a:sym typeface="Armata"/>
              </a:rPr>
              <a:t>Robust Photometric Consistency</a:t>
            </a:r>
            <a:endParaRPr sz="3000">
              <a:solidFill>
                <a:srgbClr val="980000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265" y="971013"/>
            <a:ext cx="3137475" cy="28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980000"/>
                </a:solidFill>
                <a:latin typeface="Armata"/>
                <a:ea typeface="Armata"/>
                <a:cs typeface="Armata"/>
                <a:sym typeface="Armata"/>
              </a:rPr>
              <a:t>Insight:</a:t>
            </a: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 Only some views can see a point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450250" y="3788775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Light"/>
                <a:ea typeface="Roboto Light"/>
                <a:cs typeface="Roboto Light"/>
                <a:sym typeface="Roboto Light"/>
              </a:rPr>
              <a:t>Enforce selective consistency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/>
          <p:nvPr/>
        </p:nvSpPr>
        <p:spPr>
          <a:xfrm rot="-45682">
            <a:off x="7081632" y="2711908"/>
            <a:ext cx="903080" cy="1611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6846335" y="1758203"/>
            <a:ext cx="13737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Pixel-wise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/>
              <a:t>K</a:t>
            </a:r>
            <a:r>
              <a:rPr lang="en-GB" sz="1200"/>
              <a:t> smallest selection</a:t>
            </a:r>
            <a:endParaRPr sz="1200"/>
          </a:p>
        </p:txBody>
      </p:sp>
      <p:sp>
        <p:nvSpPr>
          <p:cNvPr id="239" name="Google Shape;239;p29"/>
          <p:cNvSpPr/>
          <p:nvPr/>
        </p:nvSpPr>
        <p:spPr>
          <a:xfrm>
            <a:off x="4903105" y="1920669"/>
            <a:ext cx="687000" cy="1653000"/>
          </a:xfrm>
          <a:prstGeom prst="cube">
            <a:avLst>
              <a:gd fmla="val 60160" name="adj"/>
            </a:avLst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5137906" y="1920669"/>
            <a:ext cx="687000" cy="1653000"/>
          </a:xfrm>
          <a:prstGeom prst="cube">
            <a:avLst>
              <a:gd fmla="val 60160" name="adj"/>
            </a:avLst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9"/>
          <p:cNvGrpSpPr/>
          <p:nvPr/>
        </p:nvGrpSpPr>
        <p:grpSpPr>
          <a:xfrm>
            <a:off x="4301237" y="4287075"/>
            <a:ext cx="427770" cy="467736"/>
            <a:chOff x="7257775" y="6803225"/>
            <a:chExt cx="611100" cy="611100"/>
          </a:xfrm>
        </p:grpSpPr>
        <p:sp>
          <p:nvSpPr>
            <p:cNvPr id="242" name="Google Shape;242;p29"/>
            <p:cNvSpPr/>
            <p:nvPr/>
          </p:nvSpPr>
          <p:spPr>
            <a:xfrm>
              <a:off x="7257775" y="6803225"/>
              <a:ext cx="611100" cy="6111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250" lIns="54250" spcFirstLastPara="1" rIns="54250" wrap="square" tIns="54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 txBox="1"/>
            <p:nvPr/>
          </p:nvSpPr>
          <p:spPr>
            <a:xfrm>
              <a:off x="7313727" y="6850451"/>
              <a:ext cx="412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7025" lIns="77025" spcFirstLastPara="1" rIns="77025" wrap="square" tIns="7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</a:t>
              </a:r>
              <a:endParaRPr sz="1200"/>
            </a:p>
          </p:txBody>
        </p:sp>
      </p:grpSp>
      <p:sp>
        <p:nvSpPr>
          <p:cNvPr id="244" name="Google Shape;244;p29"/>
          <p:cNvSpPr/>
          <p:nvPr/>
        </p:nvSpPr>
        <p:spPr>
          <a:xfrm>
            <a:off x="5372706" y="1920669"/>
            <a:ext cx="687000" cy="1653000"/>
          </a:xfrm>
          <a:prstGeom prst="cube">
            <a:avLst>
              <a:gd fmla="val 60160" name="adj"/>
            </a:avLst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5607507" y="1920669"/>
            <a:ext cx="687000" cy="1653000"/>
          </a:xfrm>
          <a:prstGeom prst="cube">
            <a:avLst>
              <a:gd fmla="val 60160" name="adj"/>
            </a:avLst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5842307" y="1920669"/>
            <a:ext cx="687000" cy="1653000"/>
          </a:xfrm>
          <a:prstGeom prst="cube">
            <a:avLst>
              <a:gd fmla="val 60160" name="adj"/>
            </a:avLst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6077108" y="1920669"/>
            <a:ext cx="687000" cy="1653000"/>
          </a:xfrm>
          <a:prstGeom prst="cube">
            <a:avLst>
              <a:gd fmla="val 60160" name="adj"/>
            </a:avLst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6311909" y="1920669"/>
            <a:ext cx="687000" cy="1653000"/>
          </a:xfrm>
          <a:prstGeom prst="cube">
            <a:avLst>
              <a:gd fmla="val 60160" name="adj"/>
            </a:avLst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9" name="Google Shape;249;p29"/>
          <p:cNvSpPr/>
          <p:nvPr/>
        </p:nvSpPr>
        <p:spPr>
          <a:xfrm flipH="1" rot="10800000">
            <a:off x="4744286" y="1192819"/>
            <a:ext cx="807900" cy="698700"/>
          </a:xfrm>
          <a:prstGeom prst="bentUpArrow">
            <a:avLst>
              <a:gd fmla="val 20512" name="adj1"/>
              <a:gd fmla="val 19869" name="adj2"/>
              <a:gd fmla="val 26922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4744286" y="3623899"/>
            <a:ext cx="1824300" cy="957900"/>
          </a:xfrm>
          <a:prstGeom prst="bentUpArrow">
            <a:avLst>
              <a:gd fmla="val 11974" name="adj1"/>
              <a:gd fmla="val 13184" name="adj2"/>
              <a:gd fmla="val 1906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5004441" y="2651806"/>
            <a:ext cx="14235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H x W x M volume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3858350" y="633550"/>
            <a:ext cx="427800" cy="1035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22900" y="1586907"/>
            <a:ext cx="1223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Reference image</a:t>
            </a:r>
            <a:endParaRPr sz="1200"/>
          </a:p>
        </p:txBody>
      </p:sp>
      <p:sp>
        <p:nvSpPr>
          <p:cNvPr id="254" name="Google Shape;254;p29"/>
          <p:cNvSpPr txBox="1"/>
          <p:nvPr/>
        </p:nvSpPr>
        <p:spPr>
          <a:xfrm>
            <a:off x="1468519" y="1586889"/>
            <a:ext cx="1223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Predicted</a:t>
            </a:r>
            <a:br>
              <a:rPr lang="en-GB" sz="1200"/>
            </a:br>
            <a:r>
              <a:rPr lang="en-GB" sz="1200"/>
              <a:t>Depth map</a:t>
            </a:r>
            <a:endParaRPr sz="1200"/>
          </a:p>
        </p:txBody>
      </p:sp>
      <p:sp>
        <p:nvSpPr>
          <p:cNvPr id="255" name="Google Shape;255;p29"/>
          <p:cNvSpPr txBox="1"/>
          <p:nvPr/>
        </p:nvSpPr>
        <p:spPr>
          <a:xfrm>
            <a:off x="2692525" y="1586908"/>
            <a:ext cx="1223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Neighboring view</a:t>
            </a:r>
            <a:endParaRPr sz="1200"/>
          </a:p>
        </p:txBody>
      </p:sp>
      <p:sp>
        <p:nvSpPr>
          <p:cNvPr id="256" name="Google Shape;256;p29"/>
          <p:cNvSpPr txBox="1"/>
          <p:nvPr/>
        </p:nvSpPr>
        <p:spPr>
          <a:xfrm>
            <a:off x="257100" y="2791047"/>
            <a:ext cx="18243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For M neighbors of the reference image</a:t>
            </a:r>
            <a:endParaRPr sz="1200"/>
          </a:p>
        </p:txBody>
      </p:sp>
      <p:sp>
        <p:nvSpPr>
          <p:cNvPr id="257" name="Google Shape;257;p29"/>
          <p:cNvSpPr/>
          <p:nvPr/>
        </p:nvSpPr>
        <p:spPr>
          <a:xfrm>
            <a:off x="8067675" y="2022469"/>
            <a:ext cx="687000" cy="1653000"/>
          </a:xfrm>
          <a:prstGeom prst="cube">
            <a:avLst>
              <a:gd fmla="val 60160" name="adj"/>
            </a:avLst>
          </a:prstGeom>
          <a:solidFill>
            <a:srgbClr val="CC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8" name="Google Shape;258;p29"/>
          <p:cNvSpPr txBox="1"/>
          <p:nvPr/>
        </p:nvSpPr>
        <p:spPr>
          <a:xfrm>
            <a:off x="7646901" y="3675466"/>
            <a:ext cx="13737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7025" lIns="77025" spcFirstLastPara="1" rIns="77025" wrap="square" tIns="77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Pixel-wise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error map</a:t>
            </a:r>
            <a:endParaRPr sz="1200"/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18" y="4040107"/>
            <a:ext cx="1051502" cy="88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40" y="680338"/>
            <a:ext cx="1067775" cy="89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8490" y="685147"/>
            <a:ext cx="1051502" cy="88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6">
            <a:alphaModFix/>
          </a:blip>
          <a:srcRect b="17955" l="12527" r="25672" t="19851"/>
          <a:stretch/>
        </p:blipFill>
        <p:spPr>
          <a:xfrm>
            <a:off x="1586288" y="4026478"/>
            <a:ext cx="1067768" cy="89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95" y="4026392"/>
            <a:ext cx="1067775" cy="89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6">
            <a:alphaModFix/>
          </a:blip>
          <a:srcRect b="17955" l="12527" r="25672" t="19851"/>
          <a:stretch/>
        </p:blipFill>
        <p:spPr>
          <a:xfrm>
            <a:off x="1560352" y="685153"/>
            <a:ext cx="1126296" cy="881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9"/>
          <p:cNvGrpSpPr/>
          <p:nvPr/>
        </p:nvGrpSpPr>
        <p:grpSpPr>
          <a:xfrm>
            <a:off x="4301290" y="1014131"/>
            <a:ext cx="427770" cy="467736"/>
            <a:chOff x="7257775" y="6803225"/>
            <a:chExt cx="611100" cy="611100"/>
          </a:xfrm>
        </p:grpSpPr>
        <p:sp>
          <p:nvSpPr>
            <p:cNvPr id="266" name="Google Shape;266;p29"/>
            <p:cNvSpPr/>
            <p:nvPr/>
          </p:nvSpPr>
          <p:spPr>
            <a:xfrm>
              <a:off x="7257775" y="6803225"/>
              <a:ext cx="611100" cy="611100"/>
            </a:xfrm>
            <a:prstGeom prst="ellipse">
              <a:avLst/>
            </a:prstGeom>
            <a:solidFill>
              <a:srgbClr val="B6D7A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4250" lIns="54250" spcFirstLastPara="1" rIns="54250" wrap="square" tIns="54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9"/>
            <p:cNvSpPr txBox="1"/>
            <p:nvPr/>
          </p:nvSpPr>
          <p:spPr>
            <a:xfrm>
              <a:off x="7313727" y="6850451"/>
              <a:ext cx="412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7025" lIns="77025" spcFirstLastPara="1" rIns="77025" wrap="square" tIns="770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W</a:t>
              </a:r>
              <a:endParaRPr sz="1200"/>
            </a:p>
          </p:txBody>
        </p:sp>
      </p:grpSp>
      <p:sp>
        <p:nvSpPr>
          <p:cNvPr id="268" name="Google Shape;268;p29"/>
          <p:cNvSpPr/>
          <p:nvPr/>
        </p:nvSpPr>
        <p:spPr>
          <a:xfrm>
            <a:off x="3858350" y="3969300"/>
            <a:ext cx="427800" cy="1035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025" lIns="77025" spcFirstLastPara="1" rIns="77025" wrap="square" tIns="77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29"/>
          <p:cNvGrpSpPr/>
          <p:nvPr/>
        </p:nvGrpSpPr>
        <p:grpSpPr>
          <a:xfrm>
            <a:off x="2167825" y="2288373"/>
            <a:ext cx="67200" cy="1489768"/>
            <a:chOff x="2151225" y="2087323"/>
            <a:chExt cx="67200" cy="1489768"/>
          </a:xfrm>
        </p:grpSpPr>
        <p:grpSp>
          <p:nvGrpSpPr>
            <p:cNvPr id="270" name="Google Shape;270;p29"/>
            <p:cNvGrpSpPr/>
            <p:nvPr/>
          </p:nvGrpSpPr>
          <p:grpSpPr>
            <a:xfrm>
              <a:off x="2151225" y="2904573"/>
              <a:ext cx="67200" cy="672518"/>
              <a:chOff x="2428325" y="2876523"/>
              <a:chExt cx="67200" cy="672518"/>
            </a:xfrm>
          </p:grpSpPr>
          <p:sp>
            <p:nvSpPr>
              <p:cNvPr id="271" name="Google Shape;271;p29"/>
              <p:cNvSpPr/>
              <p:nvPr/>
            </p:nvSpPr>
            <p:spPr>
              <a:xfrm>
                <a:off x="2428325" y="3274291"/>
                <a:ext cx="67200" cy="70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7025" lIns="77025" spcFirstLastPara="1" rIns="77025" wrap="square" tIns="77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  <a:highlight>
                    <a:srgbClr val="FFFFFF"/>
                  </a:highlight>
                </a:endParaRPr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428325" y="3478541"/>
                <a:ext cx="67200" cy="70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7025" lIns="77025" spcFirstLastPara="1" rIns="77025" wrap="square" tIns="77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  <a:highlight>
                    <a:srgbClr val="FFFFFF"/>
                  </a:highlight>
                </a:endParaRPr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428325" y="2876523"/>
                <a:ext cx="67200" cy="70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7025" lIns="77025" spcFirstLastPara="1" rIns="77025" wrap="square" tIns="77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  <a:highlight>
                    <a:srgbClr val="FFFFFF"/>
                  </a:highlight>
                </a:endParaRPr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428325" y="3080772"/>
                <a:ext cx="67200" cy="70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7025" lIns="77025" spcFirstLastPara="1" rIns="77025" wrap="square" tIns="77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  <a:highlight>
                    <a:srgbClr val="FFFFFF"/>
                  </a:highlight>
                </a:endParaRPr>
              </a:p>
            </p:txBody>
          </p:sp>
        </p:grpSp>
        <p:grpSp>
          <p:nvGrpSpPr>
            <p:cNvPr id="275" name="Google Shape;275;p29"/>
            <p:cNvGrpSpPr/>
            <p:nvPr/>
          </p:nvGrpSpPr>
          <p:grpSpPr>
            <a:xfrm>
              <a:off x="2151225" y="2087323"/>
              <a:ext cx="67200" cy="672518"/>
              <a:chOff x="2428325" y="2876523"/>
              <a:chExt cx="67200" cy="672518"/>
            </a:xfrm>
          </p:grpSpPr>
          <p:sp>
            <p:nvSpPr>
              <p:cNvPr id="276" name="Google Shape;276;p29"/>
              <p:cNvSpPr/>
              <p:nvPr/>
            </p:nvSpPr>
            <p:spPr>
              <a:xfrm>
                <a:off x="2428325" y="3274291"/>
                <a:ext cx="67200" cy="70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7025" lIns="77025" spcFirstLastPara="1" rIns="77025" wrap="square" tIns="77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  <a:highlight>
                    <a:srgbClr val="FFFFFF"/>
                  </a:highlight>
                </a:endParaRPr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2428325" y="3478541"/>
                <a:ext cx="67200" cy="70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7025" lIns="77025" spcFirstLastPara="1" rIns="77025" wrap="square" tIns="77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  <a:highlight>
                    <a:srgbClr val="FFFFFF"/>
                  </a:highlight>
                </a:endParaRPr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2428325" y="2876523"/>
                <a:ext cx="67200" cy="70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7025" lIns="77025" spcFirstLastPara="1" rIns="77025" wrap="square" tIns="77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  <a:highlight>
                    <a:srgbClr val="FFFFFF"/>
                  </a:highlight>
                </a:endParaRPr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2428325" y="3080772"/>
                <a:ext cx="67200" cy="705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7025" lIns="77025" spcFirstLastPara="1" rIns="77025" wrap="square" tIns="770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  <a:highlight>
                    <a:srgbClr val="FFFFFF"/>
                  </a:highlight>
                </a:endParaRPr>
              </a:p>
            </p:txBody>
          </p:sp>
        </p:grpSp>
      </p:grpSp>
      <p:sp>
        <p:nvSpPr>
          <p:cNvPr id="280" name="Google Shape;280;p29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Robust Photometric Loss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315200" y="1004450"/>
            <a:ext cx="4017900" cy="38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0" l="0" r="42293" t="0"/>
          <a:stretch/>
        </p:blipFill>
        <p:spPr>
          <a:xfrm>
            <a:off x="339925" y="3390550"/>
            <a:ext cx="31551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25" y="1753184"/>
            <a:ext cx="34671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3">
            <a:alphaModFix/>
          </a:blip>
          <a:srcRect b="0" l="57288" r="0" t="0"/>
          <a:stretch/>
        </p:blipFill>
        <p:spPr>
          <a:xfrm>
            <a:off x="1762800" y="3979450"/>
            <a:ext cx="23352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Robust Photometric Loss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773350" y="1025900"/>
            <a:ext cx="3155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First Order Consistency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: A cost term saying gradients should match.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1" name="Google Shape;291;p30"/>
          <p:cNvSpPr/>
          <p:nvPr/>
        </p:nvSpPr>
        <p:spPr>
          <a:xfrm>
            <a:off x="2057400" y="2603400"/>
            <a:ext cx="189900" cy="68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/>
          </a:blip>
          <a:srcRect b="0" l="18817" r="73834" t="0"/>
          <a:stretch/>
        </p:blipFill>
        <p:spPr>
          <a:xfrm>
            <a:off x="1361025" y="1819275"/>
            <a:ext cx="401776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/>
          <p:nvPr/>
        </p:nvSpPr>
        <p:spPr>
          <a:xfrm>
            <a:off x="315200" y="1004450"/>
            <a:ext cx="4017900" cy="38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 rotWithShape="1">
          <a:blip r:embed="rId3">
            <a:alphaModFix/>
          </a:blip>
          <a:srcRect b="0" l="0" r="42293" t="0"/>
          <a:stretch/>
        </p:blipFill>
        <p:spPr>
          <a:xfrm>
            <a:off x="339925" y="3390550"/>
            <a:ext cx="31551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25" y="1753184"/>
            <a:ext cx="346710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/>
        </p:nvSpPr>
        <p:spPr>
          <a:xfrm>
            <a:off x="4667950" y="1049550"/>
            <a:ext cx="3601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3">
            <a:alphaModFix/>
          </a:blip>
          <a:srcRect b="0" l="57288" r="0" t="0"/>
          <a:stretch/>
        </p:blipFill>
        <p:spPr>
          <a:xfrm>
            <a:off x="1762800" y="3979450"/>
            <a:ext cx="233525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650" y="1599875"/>
            <a:ext cx="3855427" cy="21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9775" y="3788400"/>
            <a:ext cx="36671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Robust Photometric Loss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773350" y="1025900"/>
            <a:ext cx="31551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First Order Consistency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: A cost term saying gradients should match.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5089800" y="1018000"/>
            <a:ext cx="34671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Selective Consistency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: Each pixel should be consistent with some (not all) views.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4814400" y="996550"/>
            <a:ext cx="4017900" cy="38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1"/>
          <p:cNvSpPr/>
          <p:nvPr/>
        </p:nvSpPr>
        <p:spPr>
          <a:xfrm>
            <a:off x="2057400" y="2603400"/>
            <a:ext cx="189900" cy="68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3">
            <a:alphaModFix/>
          </a:blip>
          <a:srcRect b="0" l="18817" r="73834" t="0"/>
          <a:stretch/>
        </p:blipFill>
        <p:spPr>
          <a:xfrm>
            <a:off x="1361025" y="1819275"/>
            <a:ext cx="401776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15575" y="4102700"/>
            <a:ext cx="9204600" cy="111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Multi-View Stereopsis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3680125" y="4620950"/>
            <a:ext cx="192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25" y="591875"/>
            <a:ext cx="5358399" cy="34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174300" y="4774400"/>
            <a:ext cx="5969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B4A7D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B4A7D6"/>
                </a:solidFill>
              </a:rPr>
              <a:t>Image source: </a:t>
            </a:r>
            <a:r>
              <a:rPr lang="en-GB" sz="600" u="sng">
                <a:solidFill>
                  <a:srgbClr val="B4A7D6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https://vision.in.tum.de/research/image-based_3d_reconstruction/multiviewreconstruction</a:t>
            </a:r>
            <a:endParaRPr sz="600">
              <a:solidFill>
                <a:srgbClr val="B4A7D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1270925" y="4102700"/>
            <a:ext cx="7738900" cy="1157700"/>
            <a:chOff x="1487425" y="3972825"/>
            <a:chExt cx="7738900" cy="115770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1487425" y="3972825"/>
              <a:ext cx="2172000" cy="11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Roboto"/>
                  <a:ea typeface="Roboto"/>
                  <a:cs typeface="Roboto"/>
                  <a:sym typeface="Roboto"/>
                </a:rPr>
                <a:t>Given: 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Light"/>
                  <a:ea typeface="Roboto Light"/>
                  <a:cs typeface="Roboto Light"/>
                  <a:sym typeface="Roboto Light"/>
                </a:rPr>
                <a:t>A set of images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Light"/>
                  <a:ea typeface="Roboto Light"/>
                  <a:cs typeface="Roboto Light"/>
                  <a:sym typeface="Roboto Light"/>
                </a:rPr>
                <a:t>+ camera intrinsics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Light"/>
                  <a:ea typeface="Roboto Light"/>
                  <a:cs typeface="Roboto Light"/>
                  <a:sym typeface="Roboto Light"/>
                </a:rPr>
                <a:t>+ camera extrinsics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6219125" y="3972825"/>
              <a:ext cx="3007200" cy="8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latin typeface="Roboto"/>
                  <a:ea typeface="Roboto"/>
                  <a:cs typeface="Roboto"/>
                  <a:sym typeface="Roboto"/>
                </a:rPr>
                <a:t>Produce: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Light"/>
                  <a:ea typeface="Roboto Light"/>
                  <a:cs typeface="Roboto Light"/>
                  <a:sym typeface="Roboto Light"/>
                </a:rPr>
                <a:t>Geometric representation 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Roboto Light"/>
                  <a:ea typeface="Roboto Light"/>
                  <a:cs typeface="Roboto Light"/>
                  <a:sym typeface="Roboto Light"/>
                </a:rPr>
                <a:t>of the underlying 3D world</a:t>
              </a:r>
              <a:endParaRPr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/>
          <p:nvPr/>
        </p:nvSpPr>
        <p:spPr>
          <a:xfrm>
            <a:off x="4814400" y="996550"/>
            <a:ext cx="4017900" cy="38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2"/>
          <p:cNvSpPr/>
          <p:nvPr/>
        </p:nvSpPr>
        <p:spPr>
          <a:xfrm>
            <a:off x="315200" y="1004450"/>
            <a:ext cx="4017900" cy="38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5102250" y="1946538"/>
            <a:ext cx="34422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75" y="1911063"/>
            <a:ext cx="3823550" cy="6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412375" y="1292150"/>
            <a:ext cx="38235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Structured Similarity Loss: 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Make projected image patches locally similar.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00" y="3417363"/>
            <a:ext cx="3382289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5">
            <a:alphaModFix/>
          </a:blip>
          <a:srcRect b="21154" l="62858" r="0" t="0"/>
          <a:stretch/>
        </p:blipFill>
        <p:spPr>
          <a:xfrm>
            <a:off x="6194975" y="2434138"/>
            <a:ext cx="2276701" cy="6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 rotWithShape="1">
          <a:blip r:embed="rId5">
            <a:alphaModFix/>
          </a:blip>
          <a:srcRect b="0" l="0" r="37624" t="22118"/>
          <a:stretch/>
        </p:blipFill>
        <p:spPr>
          <a:xfrm>
            <a:off x="5175025" y="1960950"/>
            <a:ext cx="32966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 txBox="1"/>
          <p:nvPr/>
        </p:nvSpPr>
        <p:spPr>
          <a:xfrm>
            <a:off x="5102250" y="1292138"/>
            <a:ext cx="34422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Depth Smoothness Loss: 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Make depth predictions locally smooth.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Additional Ingredients 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2081275" y="2680125"/>
            <a:ext cx="189900" cy="63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1537100"/>
            <a:ext cx="5772150" cy="7715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33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Robust Learning Objective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70" y="739581"/>
            <a:ext cx="1817370" cy="168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 rotWithShape="1">
          <a:blip r:embed="rId4">
            <a:alphaModFix/>
          </a:blip>
          <a:srcRect b="0" l="9438" r="3332" t="10785"/>
          <a:stretch/>
        </p:blipFill>
        <p:spPr>
          <a:xfrm>
            <a:off x="7061975" y="1727463"/>
            <a:ext cx="1947700" cy="16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/>
          <p:nvPr/>
        </p:nvSpPr>
        <p:spPr>
          <a:xfrm>
            <a:off x="7018375" y="1248450"/>
            <a:ext cx="2034900" cy="226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/>
          <p:cNvSpPr/>
          <p:nvPr/>
        </p:nvSpPr>
        <p:spPr>
          <a:xfrm>
            <a:off x="4549550" y="308075"/>
            <a:ext cx="2034900" cy="226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2355050" y="308075"/>
            <a:ext cx="2034900" cy="226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242450" y="308075"/>
            <a:ext cx="2034900" cy="226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4"/>
          <p:cNvSpPr/>
          <p:nvPr/>
        </p:nvSpPr>
        <p:spPr>
          <a:xfrm>
            <a:off x="242450" y="2703575"/>
            <a:ext cx="2034900" cy="226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"/>
          <p:cNvSpPr/>
          <p:nvPr/>
        </p:nvSpPr>
        <p:spPr>
          <a:xfrm>
            <a:off x="4554775" y="2698675"/>
            <a:ext cx="2034900" cy="22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2372200" y="2698675"/>
            <a:ext cx="2034900" cy="2263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8188" y="3078913"/>
            <a:ext cx="1688621" cy="16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965" y="3078881"/>
            <a:ext cx="1714500" cy="168021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818898" y="384388"/>
            <a:ext cx="882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Camp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7" name="Google Shape;34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8175" y="733363"/>
            <a:ext cx="1688625" cy="16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 txBox="1"/>
          <p:nvPr/>
        </p:nvSpPr>
        <p:spPr>
          <a:xfrm>
            <a:off x="3007058" y="384388"/>
            <a:ext cx="705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Furu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8">
            <a:alphaModFix/>
          </a:blip>
          <a:srcRect b="12414" l="11033" r="11751" t="10185"/>
          <a:stretch/>
        </p:blipFill>
        <p:spPr>
          <a:xfrm>
            <a:off x="492563" y="3078913"/>
            <a:ext cx="1588389" cy="1680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 txBox="1"/>
          <p:nvPr/>
        </p:nvSpPr>
        <p:spPr>
          <a:xfrm>
            <a:off x="5163452" y="384388"/>
            <a:ext cx="793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Tola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3275" y="737563"/>
            <a:ext cx="1787425" cy="16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 txBox="1"/>
          <p:nvPr/>
        </p:nvSpPr>
        <p:spPr>
          <a:xfrm>
            <a:off x="604560" y="2692956"/>
            <a:ext cx="13644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SurfaceNet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2309662" y="2692950"/>
            <a:ext cx="2160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Photometric Baseline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4762383" y="2692931"/>
            <a:ext cx="16197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Ours (Robust)</a:t>
            </a:r>
            <a:endParaRPr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7225983" y="1307531"/>
            <a:ext cx="16197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Ground Truth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Results on DTU Dataset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361" name="Google Shape;3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350" y="1092675"/>
            <a:ext cx="1380050" cy="12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663" y="1092675"/>
            <a:ext cx="1173100" cy="113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488" y="1068288"/>
            <a:ext cx="1191075" cy="124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1913" y="2558234"/>
            <a:ext cx="1302915" cy="8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043" y="2558207"/>
            <a:ext cx="1265950" cy="85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5801" y="2538302"/>
            <a:ext cx="1234833" cy="8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9774" y="3663787"/>
            <a:ext cx="1087200" cy="122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16436" y="3661901"/>
            <a:ext cx="1087200" cy="12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9612" y="3669449"/>
            <a:ext cx="1087200" cy="121008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5"/>
          <p:cNvSpPr txBox="1"/>
          <p:nvPr/>
        </p:nvSpPr>
        <p:spPr>
          <a:xfrm>
            <a:off x="1536250" y="656950"/>
            <a:ext cx="18435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Photometric Baseline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3746050" y="644775"/>
            <a:ext cx="18435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Ours (Robust)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5803450" y="656950"/>
            <a:ext cx="18435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80900" lIns="80900" spcFirstLastPara="1" rIns="80900" wrap="square" tIns="80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MVSNet (Supervised)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6"/>
          <p:cNvPicPr preferRelativeResize="0"/>
          <p:nvPr/>
        </p:nvPicPr>
        <p:blipFill rotWithShape="1">
          <a:blip r:embed="rId3">
            <a:alphaModFix/>
          </a:blip>
          <a:srcRect b="0" l="0" r="58803" t="0"/>
          <a:stretch/>
        </p:blipFill>
        <p:spPr>
          <a:xfrm>
            <a:off x="152400" y="1248150"/>
            <a:ext cx="3641376" cy="20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6"/>
          <p:cNvSpPr/>
          <p:nvPr/>
        </p:nvSpPr>
        <p:spPr>
          <a:xfrm>
            <a:off x="209100" y="2162200"/>
            <a:ext cx="3584700" cy="197700"/>
          </a:xfrm>
          <a:prstGeom prst="rect">
            <a:avLst/>
          </a:prstGeom>
          <a:solidFill>
            <a:srgbClr val="E06666">
              <a:alpha val="3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209100" y="2547925"/>
            <a:ext cx="3584700" cy="197700"/>
          </a:xfrm>
          <a:prstGeom prst="rect">
            <a:avLst/>
          </a:prstGeom>
          <a:solidFill>
            <a:srgbClr val="18D711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6"/>
          <p:cNvSpPr txBox="1"/>
          <p:nvPr/>
        </p:nvSpPr>
        <p:spPr>
          <a:xfrm>
            <a:off x="311700" y="4133675"/>
            <a:ext cx="73560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distance of reconstructed points from the ground truth points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Completeness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distance of ground truth points to the reconstructed points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Overall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of accuracy and completeness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81" name="Google Shape;381;p36"/>
          <p:cNvGrpSpPr/>
          <p:nvPr/>
        </p:nvGrpSpPr>
        <p:grpSpPr>
          <a:xfrm>
            <a:off x="2167350" y="3328500"/>
            <a:ext cx="1608000" cy="403388"/>
            <a:chOff x="2167350" y="3328500"/>
            <a:chExt cx="1608000" cy="403388"/>
          </a:xfrm>
        </p:grpSpPr>
        <p:sp>
          <p:nvSpPr>
            <p:cNvPr id="382" name="Google Shape;382;p36"/>
            <p:cNvSpPr txBox="1"/>
            <p:nvPr/>
          </p:nvSpPr>
          <p:spPr>
            <a:xfrm>
              <a:off x="2187000" y="3468788"/>
              <a:ext cx="15687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Light"/>
                  <a:ea typeface="Roboto Light"/>
                  <a:cs typeface="Roboto Light"/>
                  <a:sym typeface="Roboto Light"/>
                </a:rPr>
                <a:t>lower is better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-5400000">
              <a:off x="2864550" y="2631300"/>
              <a:ext cx="213600" cy="1608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/>
          <p:nvPr/>
        </p:nvSpPr>
        <p:spPr>
          <a:xfrm>
            <a:off x="3325050" y="2162200"/>
            <a:ext cx="468600" cy="197700"/>
          </a:xfrm>
          <a:prstGeom prst="rect">
            <a:avLst/>
          </a:prstGeom>
          <a:solidFill>
            <a:srgbClr val="CC0000">
              <a:alpha val="2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3325050" y="2547925"/>
            <a:ext cx="468600" cy="197700"/>
          </a:xfrm>
          <a:prstGeom prst="rect">
            <a:avLst/>
          </a:prstGeom>
          <a:solidFill>
            <a:srgbClr val="18D711">
              <a:alpha val="3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DTU Evaluation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7"/>
          <p:cNvPicPr preferRelativeResize="0"/>
          <p:nvPr/>
        </p:nvPicPr>
        <p:blipFill rotWithShape="1">
          <a:blip r:embed="rId3">
            <a:alphaModFix/>
          </a:blip>
          <a:srcRect b="0" l="0" r="39573" t="0"/>
          <a:stretch/>
        </p:blipFill>
        <p:spPr>
          <a:xfrm>
            <a:off x="152400" y="1248150"/>
            <a:ext cx="5341301" cy="20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/>
          <p:nvPr/>
        </p:nvSpPr>
        <p:spPr>
          <a:xfrm>
            <a:off x="3818650" y="1342150"/>
            <a:ext cx="1675200" cy="2389800"/>
          </a:xfrm>
          <a:prstGeom prst="rect">
            <a:avLst/>
          </a:prstGeom>
          <a:solidFill>
            <a:srgbClr val="737373">
              <a:alpha val="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7"/>
          <p:cNvSpPr/>
          <p:nvPr/>
        </p:nvSpPr>
        <p:spPr>
          <a:xfrm>
            <a:off x="209100" y="2162200"/>
            <a:ext cx="5284500" cy="197700"/>
          </a:xfrm>
          <a:prstGeom prst="rect">
            <a:avLst/>
          </a:prstGeom>
          <a:solidFill>
            <a:srgbClr val="E06666">
              <a:alpha val="3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209100" y="2547925"/>
            <a:ext cx="5284500" cy="197700"/>
          </a:xfrm>
          <a:prstGeom prst="rect">
            <a:avLst/>
          </a:prstGeom>
          <a:solidFill>
            <a:srgbClr val="18D711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5" name="Google Shape;395;p37"/>
          <p:cNvGrpSpPr/>
          <p:nvPr/>
        </p:nvGrpSpPr>
        <p:grpSpPr>
          <a:xfrm>
            <a:off x="2167350" y="3328500"/>
            <a:ext cx="1608000" cy="403388"/>
            <a:chOff x="2167350" y="3328500"/>
            <a:chExt cx="1608000" cy="403388"/>
          </a:xfrm>
        </p:grpSpPr>
        <p:sp>
          <p:nvSpPr>
            <p:cNvPr id="396" name="Google Shape;396;p37"/>
            <p:cNvSpPr txBox="1"/>
            <p:nvPr/>
          </p:nvSpPr>
          <p:spPr>
            <a:xfrm>
              <a:off x="2187000" y="3468788"/>
              <a:ext cx="15687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Light"/>
                  <a:ea typeface="Roboto Light"/>
                  <a:cs typeface="Roboto Light"/>
                  <a:sym typeface="Roboto Light"/>
                </a:rPr>
                <a:t>lower is better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 rot="-5400000">
              <a:off x="2864550" y="2631300"/>
              <a:ext cx="213600" cy="1608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37"/>
          <p:cNvGrpSpPr/>
          <p:nvPr/>
        </p:nvGrpSpPr>
        <p:grpSpPr>
          <a:xfrm>
            <a:off x="3885600" y="3328500"/>
            <a:ext cx="1608000" cy="403388"/>
            <a:chOff x="2167350" y="3328500"/>
            <a:chExt cx="1608000" cy="403388"/>
          </a:xfrm>
        </p:grpSpPr>
        <p:sp>
          <p:nvSpPr>
            <p:cNvPr id="399" name="Google Shape;399;p37"/>
            <p:cNvSpPr txBox="1"/>
            <p:nvPr/>
          </p:nvSpPr>
          <p:spPr>
            <a:xfrm>
              <a:off x="2187000" y="3468788"/>
              <a:ext cx="15687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Light"/>
                  <a:ea typeface="Roboto Light"/>
                  <a:cs typeface="Roboto Light"/>
                  <a:sym typeface="Roboto Light"/>
                </a:rPr>
                <a:t>higher is better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 rot="-5400000">
              <a:off x="2864550" y="2631300"/>
              <a:ext cx="213600" cy="1608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37"/>
          <p:cNvSpPr/>
          <p:nvPr/>
        </p:nvSpPr>
        <p:spPr>
          <a:xfrm>
            <a:off x="5025100" y="2151375"/>
            <a:ext cx="468600" cy="197700"/>
          </a:xfrm>
          <a:prstGeom prst="rect">
            <a:avLst/>
          </a:prstGeom>
          <a:solidFill>
            <a:srgbClr val="CC0000">
              <a:alpha val="2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"/>
          <p:cNvSpPr/>
          <p:nvPr/>
        </p:nvSpPr>
        <p:spPr>
          <a:xfrm>
            <a:off x="5025100" y="2547925"/>
            <a:ext cx="468600" cy="197700"/>
          </a:xfrm>
          <a:prstGeom prst="rect">
            <a:avLst/>
          </a:prstGeom>
          <a:solidFill>
            <a:srgbClr val="18D711">
              <a:alpha val="3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7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DTU Evaluation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311700" y="4133675"/>
            <a:ext cx="73560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distance of reconstructed points from the ground truth points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Completeness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distance of ground truth points to the reconstructed points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Overall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of accuracy and completeness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8"/>
          <p:cNvPicPr preferRelativeResize="0"/>
          <p:nvPr/>
        </p:nvPicPr>
        <p:blipFill rotWithShape="1">
          <a:blip r:embed="rId3">
            <a:alphaModFix/>
          </a:blip>
          <a:srcRect b="0" l="0" r="20261" t="0"/>
          <a:stretch/>
        </p:blipFill>
        <p:spPr>
          <a:xfrm>
            <a:off x="152400" y="1248150"/>
            <a:ext cx="7048499" cy="20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8"/>
          <p:cNvSpPr/>
          <p:nvPr/>
        </p:nvSpPr>
        <p:spPr>
          <a:xfrm>
            <a:off x="209100" y="2162200"/>
            <a:ext cx="6991800" cy="197700"/>
          </a:xfrm>
          <a:prstGeom prst="rect">
            <a:avLst/>
          </a:prstGeom>
          <a:solidFill>
            <a:srgbClr val="E06666">
              <a:alpha val="3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209100" y="2547925"/>
            <a:ext cx="6991800" cy="197700"/>
          </a:xfrm>
          <a:prstGeom prst="rect">
            <a:avLst/>
          </a:prstGeom>
          <a:solidFill>
            <a:srgbClr val="18D711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8"/>
          <p:cNvGrpSpPr/>
          <p:nvPr/>
        </p:nvGrpSpPr>
        <p:grpSpPr>
          <a:xfrm>
            <a:off x="2167350" y="3328500"/>
            <a:ext cx="1608000" cy="403388"/>
            <a:chOff x="2167350" y="3328500"/>
            <a:chExt cx="1608000" cy="403388"/>
          </a:xfrm>
        </p:grpSpPr>
        <p:sp>
          <p:nvSpPr>
            <p:cNvPr id="413" name="Google Shape;413;p38"/>
            <p:cNvSpPr txBox="1"/>
            <p:nvPr/>
          </p:nvSpPr>
          <p:spPr>
            <a:xfrm>
              <a:off x="2187000" y="3468788"/>
              <a:ext cx="15687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Light"/>
                  <a:ea typeface="Roboto Light"/>
                  <a:cs typeface="Roboto Light"/>
                  <a:sym typeface="Roboto Light"/>
                </a:rPr>
                <a:t>lower is better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 rot="-5400000">
              <a:off x="2864550" y="2631300"/>
              <a:ext cx="213600" cy="1608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3885456" y="3328294"/>
            <a:ext cx="3240763" cy="403388"/>
            <a:chOff x="2167350" y="3328500"/>
            <a:chExt cx="1608000" cy="403388"/>
          </a:xfrm>
        </p:grpSpPr>
        <p:sp>
          <p:nvSpPr>
            <p:cNvPr id="416" name="Google Shape;416;p38"/>
            <p:cNvSpPr txBox="1"/>
            <p:nvPr/>
          </p:nvSpPr>
          <p:spPr>
            <a:xfrm>
              <a:off x="2187000" y="3468788"/>
              <a:ext cx="15687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Light"/>
                  <a:ea typeface="Roboto Light"/>
                  <a:cs typeface="Roboto Light"/>
                  <a:sym typeface="Roboto Light"/>
                </a:rPr>
                <a:t>higher is better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7" name="Google Shape;417;p38"/>
            <p:cNvSpPr/>
            <p:nvPr/>
          </p:nvSpPr>
          <p:spPr>
            <a:xfrm rot="-5400000">
              <a:off x="2864550" y="2631300"/>
              <a:ext cx="213600" cy="1608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38"/>
          <p:cNvSpPr/>
          <p:nvPr/>
        </p:nvSpPr>
        <p:spPr>
          <a:xfrm>
            <a:off x="6732300" y="2547925"/>
            <a:ext cx="468600" cy="197700"/>
          </a:xfrm>
          <a:prstGeom prst="rect">
            <a:avLst/>
          </a:prstGeom>
          <a:solidFill>
            <a:srgbClr val="18D711">
              <a:alpha val="3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8"/>
          <p:cNvSpPr/>
          <p:nvPr/>
        </p:nvSpPr>
        <p:spPr>
          <a:xfrm>
            <a:off x="6732300" y="2162200"/>
            <a:ext cx="468600" cy="197700"/>
          </a:xfrm>
          <a:prstGeom prst="rect">
            <a:avLst/>
          </a:prstGeom>
          <a:solidFill>
            <a:srgbClr val="CC0000">
              <a:alpha val="2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DTU Evaluation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421" name="Google Shape;421;p38"/>
          <p:cNvSpPr/>
          <p:nvPr/>
        </p:nvSpPr>
        <p:spPr>
          <a:xfrm>
            <a:off x="3812938" y="1341875"/>
            <a:ext cx="3385800" cy="2389800"/>
          </a:xfrm>
          <a:prstGeom prst="rect">
            <a:avLst/>
          </a:prstGeom>
          <a:solidFill>
            <a:srgbClr val="737373">
              <a:alpha val="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8"/>
          <p:cNvSpPr txBox="1"/>
          <p:nvPr/>
        </p:nvSpPr>
        <p:spPr>
          <a:xfrm>
            <a:off x="311700" y="4133675"/>
            <a:ext cx="73560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distance of reconstructed points from the ground truth points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Completeness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distance of ground truth points to the reconstructed points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Overall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of accuracy and completeness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150"/>
            <a:ext cx="8839200" cy="20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9"/>
          <p:cNvSpPr/>
          <p:nvPr/>
        </p:nvSpPr>
        <p:spPr>
          <a:xfrm>
            <a:off x="209100" y="2162200"/>
            <a:ext cx="8714100" cy="197700"/>
          </a:xfrm>
          <a:prstGeom prst="rect">
            <a:avLst/>
          </a:prstGeom>
          <a:solidFill>
            <a:srgbClr val="E06666">
              <a:alpha val="3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209100" y="2547925"/>
            <a:ext cx="8714100" cy="197700"/>
          </a:xfrm>
          <a:prstGeom prst="rect">
            <a:avLst/>
          </a:prstGeom>
          <a:solidFill>
            <a:srgbClr val="18D711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39"/>
          <p:cNvGrpSpPr/>
          <p:nvPr/>
        </p:nvGrpSpPr>
        <p:grpSpPr>
          <a:xfrm>
            <a:off x="2167350" y="3328500"/>
            <a:ext cx="1608000" cy="403388"/>
            <a:chOff x="2167350" y="3328500"/>
            <a:chExt cx="1608000" cy="403388"/>
          </a:xfrm>
        </p:grpSpPr>
        <p:sp>
          <p:nvSpPr>
            <p:cNvPr id="431" name="Google Shape;431;p39"/>
            <p:cNvSpPr txBox="1"/>
            <p:nvPr/>
          </p:nvSpPr>
          <p:spPr>
            <a:xfrm>
              <a:off x="2187000" y="3468788"/>
              <a:ext cx="15687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Light"/>
                  <a:ea typeface="Roboto Light"/>
                  <a:cs typeface="Roboto Light"/>
                  <a:sym typeface="Roboto Light"/>
                </a:rPr>
                <a:t>lower is better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 rot="-5400000">
              <a:off x="2864550" y="2631300"/>
              <a:ext cx="213600" cy="1608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9"/>
          <p:cNvGrpSpPr/>
          <p:nvPr/>
        </p:nvGrpSpPr>
        <p:grpSpPr>
          <a:xfrm>
            <a:off x="3887621" y="3328191"/>
            <a:ext cx="4952479" cy="403388"/>
            <a:chOff x="2167350" y="3328500"/>
            <a:chExt cx="1608000" cy="403388"/>
          </a:xfrm>
        </p:grpSpPr>
        <p:sp>
          <p:nvSpPr>
            <p:cNvPr id="434" name="Google Shape;434;p39"/>
            <p:cNvSpPr txBox="1"/>
            <p:nvPr/>
          </p:nvSpPr>
          <p:spPr>
            <a:xfrm>
              <a:off x="2187000" y="3468788"/>
              <a:ext cx="15687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Light"/>
                  <a:ea typeface="Roboto Light"/>
                  <a:cs typeface="Roboto Light"/>
                  <a:sym typeface="Roboto Light"/>
                </a:rPr>
                <a:t>higher is better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9"/>
            <p:cNvSpPr/>
            <p:nvPr/>
          </p:nvSpPr>
          <p:spPr>
            <a:xfrm rot="-5400000">
              <a:off x="2864550" y="2631300"/>
              <a:ext cx="213600" cy="16080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9"/>
          <p:cNvSpPr/>
          <p:nvPr/>
        </p:nvSpPr>
        <p:spPr>
          <a:xfrm>
            <a:off x="8454600" y="2162200"/>
            <a:ext cx="468600" cy="197700"/>
          </a:xfrm>
          <a:prstGeom prst="rect">
            <a:avLst/>
          </a:prstGeom>
          <a:solidFill>
            <a:srgbClr val="CC0000">
              <a:alpha val="2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8454600" y="2547925"/>
            <a:ext cx="468600" cy="197700"/>
          </a:xfrm>
          <a:prstGeom prst="rect">
            <a:avLst/>
          </a:prstGeom>
          <a:solidFill>
            <a:srgbClr val="18D711">
              <a:alpha val="3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DTU Evaluation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3818650" y="1342150"/>
            <a:ext cx="5104500" cy="2389800"/>
          </a:xfrm>
          <a:prstGeom prst="rect">
            <a:avLst/>
          </a:prstGeom>
          <a:solidFill>
            <a:srgbClr val="737373">
              <a:alpha val="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 txBox="1"/>
          <p:nvPr/>
        </p:nvSpPr>
        <p:spPr>
          <a:xfrm>
            <a:off x="311700" y="4133675"/>
            <a:ext cx="73560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distance of reconstructed points from the ground truth points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Completeness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distance of ground truth points to the reconstructed points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Overall</a:t>
            </a: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 : mean of accuracy and completeness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471675"/>
            <a:ext cx="5600200" cy="4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0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DTU Evaluation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471675"/>
            <a:ext cx="5600200" cy="4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1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DTU Evaluation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60625" y="4102700"/>
            <a:ext cx="9204600" cy="111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Multi-View Stereopsis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46950" y="4102700"/>
            <a:ext cx="7584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Underlying principle: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A 3D point looks locally similar when projected to different viewpoints.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25" y="591875"/>
            <a:ext cx="5358399" cy="34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174300" y="4774400"/>
            <a:ext cx="59697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B4A7D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B4A7D6"/>
                </a:solidFill>
              </a:rPr>
              <a:t>Image source: </a:t>
            </a:r>
            <a:r>
              <a:rPr lang="en-GB" sz="600" u="sng">
                <a:solidFill>
                  <a:srgbClr val="B4A7D6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https://vision.in.tum.de/research/image-based_3d_reconstruction/multiviewreconstruction</a:t>
            </a:r>
            <a:endParaRPr sz="600">
              <a:solidFill>
                <a:srgbClr val="B4A7D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471675"/>
            <a:ext cx="5600200" cy="4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DTU Evaluation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471675"/>
            <a:ext cx="5600200" cy="4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DTU Evaluation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925" y="1321563"/>
            <a:ext cx="5692049" cy="29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4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Ablation Studies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cxnSp>
        <p:nvCxnSpPr>
          <p:cNvPr id="471" name="Google Shape;471;p44"/>
          <p:cNvCxnSpPr/>
          <p:nvPr/>
        </p:nvCxnSpPr>
        <p:spPr>
          <a:xfrm>
            <a:off x="7490100" y="1362625"/>
            <a:ext cx="0" cy="2874900"/>
          </a:xfrm>
          <a:prstGeom prst="straightConnector1">
            <a:avLst/>
          </a:prstGeom>
          <a:noFill/>
          <a:ln cap="flat" cmpd="sng" w="762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44"/>
          <p:cNvSpPr txBox="1"/>
          <p:nvPr/>
        </p:nvSpPr>
        <p:spPr>
          <a:xfrm>
            <a:off x="7576700" y="2410625"/>
            <a:ext cx="1420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Improved performance</a:t>
            </a:r>
            <a:endParaRPr b="1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714750"/>
            <a:ext cx="5600200" cy="4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5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Top-K Frequency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857750"/>
            <a:ext cx="5280375" cy="11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6"/>
          <p:cNvSpPr txBox="1"/>
          <p:nvPr/>
        </p:nvSpPr>
        <p:spPr>
          <a:xfrm>
            <a:off x="1741875" y="2943700"/>
            <a:ext cx="76518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Results for using best 25%, 50% and 100% of warping losses per-pixel.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Best performing K value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486" name="Google Shape;486;p46"/>
          <p:cNvSpPr/>
          <p:nvPr/>
        </p:nvSpPr>
        <p:spPr>
          <a:xfrm>
            <a:off x="5439200" y="2000250"/>
            <a:ext cx="821400" cy="817800"/>
          </a:xfrm>
          <a:prstGeom prst="rect">
            <a:avLst/>
          </a:prstGeom>
          <a:solidFill>
            <a:srgbClr val="18D711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810" y="1052075"/>
            <a:ext cx="2176431" cy="188893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2" name="Google Shape;4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093" y="1052075"/>
            <a:ext cx="2740305" cy="188893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3" name="Google Shape;4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760" y="2941014"/>
            <a:ext cx="3575347" cy="203541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4" name="Google Shape;49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2400" y="1052075"/>
            <a:ext cx="1674949" cy="1888938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4112" y="2941014"/>
            <a:ext cx="3536538" cy="203541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" name="Google Shape;496;p47"/>
          <p:cNvSpPr txBox="1"/>
          <p:nvPr/>
        </p:nvSpPr>
        <p:spPr>
          <a:xfrm>
            <a:off x="311700" y="64350"/>
            <a:ext cx="84537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Generalization results on a different dataset: </a:t>
            </a:r>
            <a:r>
              <a:rPr lang="en-GB" sz="3000">
                <a:solidFill>
                  <a:srgbClr val="980000"/>
                </a:solidFill>
                <a:latin typeface="Armata"/>
                <a:ea typeface="Armata"/>
                <a:cs typeface="Armata"/>
                <a:sym typeface="Armata"/>
              </a:rPr>
              <a:t>Tanks and Temples</a:t>
            </a:r>
            <a:endParaRPr sz="3000">
              <a:solidFill>
                <a:srgbClr val="980000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149175" y="4889350"/>
            <a:ext cx="87654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"/>
              <a:t>Tanks and temples: benchmarking large-scale scene reconstruction</a:t>
            </a:r>
            <a:r>
              <a:rPr i="1" lang="en-GB" sz="600"/>
              <a:t>, </a:t>
            </a:r>
            <a:r>
              <a:rPr i="1" lang="en-GB" sz="600"/>
              <a:t>Knapitsch</a:t>
            </a:r>
            <a:r>
              <a:rPr i="1" lang="en-GB" sz="600"/>
              <a:t> et al,</a:t>
            </a:r>
            <a:r>
              <a:rPr i="1" lang="en-GB" sz="600"/>
              <a:t> SIGGRAPH 2017</a:t>
            </a:r>
            <a:endParaRPr i="1" sz="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689" y="2106200"/>
            <a:ext cx="5885923" cy="12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8"/>
          <p:cNvSpPr txBox="1"/>
          <p:nvPr/>
        </p:nvSpPr>
        <p:spPr>
          <a:xfrm>
            <a:off x="4990300" y="3825150"/>
            <a:ext cx="1417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higher is better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779325" y="1717975"/>
            <a:ext cx="6896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Fine-tuning using our robust objective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311700" y="64350"/>
            <a:ext cx="85206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Generalization results on a different dataset: </a:t>
            </a:r>
            <a:r>
              <a:rPr lang="en-GB" sz="3000">
                <a:solidFill>
                  <a:srgbClr val="980000"/>
                </a:solidFill>
                <a:latin typeface="Armata"/>
                <a:ea typeface="Armata"/>
                <a:cs typeface="Armata"/>
                <a:sym typeface="Armata"/>
              </a:rPr>
              <a:t>ETH3D</a:t>
            </a:r>
            <a:endParaRPr sz="3000">
              <a:solidFill>
                <a:srgbClr val="980000"/>
              </a:solidFill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506" name="Google Shape;506;p48"/>
          <p:cNvSpPr/>
          <p:nvPr/>
        </p:nvSpPr>
        <p:spPr>
          <a:xfrm rot="-5400000">
            <a:off x="5402600" y="1945350"/>
            <a:ext cx="487800" cy="3271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8"/>
          <p:cNvSpPr/>
          <p:nvPr/>
        </p:nvSpPr>
        <p:spPr>
          <a:xfrm>
            <a:off x="1802375" y="2866175"/>
            <a:ext cx="5592600" cy="342900"/>
          </a:xfrm>
          <a:prstGeom prst="rect">
            <a:avLst/>
          </a:prstGeom>
          <a:solidFill>
            <a:srgbClr val="18D711">
              <a:alpha val="1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8"/>
          <p:cNvSpPr txBox="1"/>
          <p:nvPr/>
        </p:nvSpPr>
        <p:spPr>
          <a:xfrm>
            <a:off x="149175" y="4889350"/>
            <a:ext cx="87654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"/>
              <a:t>A Multi-view Stereo Benchmark with High-Resolution Images and Multi-camera Videos</a:t>
            </a:r>
            <a:r>
              <a:rPr i="1" lang="en-GB" sz="600"/>
              <a:t>, </a:t>
            </a:r>
            <a:r>
              <a:rPr i="1" lang="en-GB" sz="600"/>
              <a:t>Schöps </a:t>
            </a:r>
            <a:r>
              <a:rPr i="1" lang="en-GB" sz="600"/>
              <a:t>et al, CVPR 2017</a:t>
            </a:r>
            <a:endParaRPr i="1" sz="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/>
          <p:nvPr/>
        </p:nvSpPr>
        <p:spPr>
          <a:xfrm>
            <a:off x="-34625" y="3866950"/>
            <a:ext cx="9256500" cy="150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9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Thank you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515" name="Google Shape;515;p49"/>
          <p:cNvSpPr txBox="1"/>
          <p:nvPr>
            <p:ph idx="1" type="body"/>
          </p:nvPr>
        </p:nvSpPr>
        <p:spPr>
          <a:xfrm>
            <a:off x="2186400" y="2571750"/>
            <a:ext cx="47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980000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Page: 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https://tejaskhot.github.io/unsup_mvs/</a:t>
            </a:r>
            <a:endParaRPr sz="1400">
              <a:solidFill>
                <a:srgbClr val="98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16" name="Google Shape;51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00" y="381000"/>
            <a:ext cx="2346806" cy="16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0" r="72371" t="0"/>
          <a:stretch/>
        </p:blipFill>
        <p:spPr>
          <a:xfrm>
            <a:off x="227450" y="1460850"/>
            <a:ext cx="2442076" cy="2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59448" r="21071" t="0"/>
          <a:stretch/>
        </p:blipFill>
        <p:spPr>
          <a:xfrm>
            <a:off x="7262650" y="1535750"/>
            <a:ext cx="1721825" cy="207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/>
          <p:nvPr/>
        </p:nvCxnSpPr>
        <p:spPr>
          <a:xfrm>
            <a:off x="4253550" y="2494175"/>
            <a:ext cx="15510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6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Problem Setup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0699" y="3578350"/>
            <a:ext cx="2871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Input images with known camera extrinsics and intrinsics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72371" t="0"/>
          <a:stretch/>
        </p:blipFill>
        <p:spPr>
          <a:xfrm>
            <a:off x="227450" y="1460850"/>
            <a:ext cx="2442076" cy="2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59448" r="21071" t="0"/>
          <a:stretch/>
        </p:blipFill>
        <p:spPr>
          <a:xfrm>
            <a:off x="7262650" y="1535750"/>
            <a:ext cx="1721825" cy="2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30147" r="42224" t="0"/>
          <a:stretch/>
        </p:blipFill>
        <p:spPr>
          <a:xfrm>
            <a:off x="3584200" y="1460850"/>
            <a:ext cx="2442076" cy="207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7"/>
          <p:cNvCxnSpPr/>
          <p:nvPr/>
        </p:nvCxnSpPr>
        <p:spPr>
          <a:xfrm flipH="1" rot="10800000">
            <a:off x="2735063" y="2496400"/>
            <a:ext cx="783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/>
          <p:nvPr/>
        </p:nvCxnSpPr>
        <p:spPr>
          <a:xfrm flipH="1" rot="10800000">
            <a:off x="6190550" y="2496400"/>
            <a:ext cx="783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2657675" y="2168150"/>
            <a:ext cx="938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Learned CNN</a:t>
            </a:r>
            <a:endParaRPr sz="1200"/>
          </a:p>
        </p:txBody>
      </p:sp>
      <p:sp>
        <p:nvSpPr>
          <p:cNvPr id="100" name="Google Shape;100;p17"/>
          <p:cNvSpPr txBox="1"/>
          <p:nvPr/>
        </p:nvSpPr>
        <p:spPr>
          <a:xfrm>
            <a:off x="6113150" y="2132900"/>
            <a:ext cx="938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Depth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Fusion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Problem Setup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72371" t="0"/>
          <a:stretch/>
        </p:blipFill>
        <p:spPr>
          <a:xfrm>
            <a:off x="227450" y="1460850"/>
            <a:ext cx="2442076" cy="2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59448" r="21071" t="0"/>
          <a:stretch/>
        </p:blipFill>
        <p:spPr>
          <a:xfrm>
            <a:off x="7262650" y="1535750"/>
            <a:ext cx="1721825" cy="20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30147" r="42224" t="0"/>
          <a:stretch/>
        </p:blipFill>
        <p:spPr>
          <a:xfrm>
            <a:off x="3584200" y="1460850"/>
            <a:ext cx="2442076" cy="207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8"/>
          <p:cNvCxnSpPr/>
          <p:nvPr/>
        </p:nvCxnSpPr>
        <p:spPr>
          <a:xfrm flipH="1" rot="10800000">
            <a:off x="2735063" y="2496400"/>
            <a:ext cx="783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8"/>
          <p:cNvCxnSpPr/>
          <p:nvPr/>
        </p:nvCxnSpPr>
        <p:spPr>
          <a:xfrm flipH="1" rot="10800000">
            <a:off x="6190550" y="2496400"/>
            <a:ext cx="783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8"/>
          <p:cNvSpPr txBox="1"/>
          <p:nvPr/>
        </p:nvSpPr>
        <p:spPr>
          <a:xfrm>
            <a:off x="2657675" y="2168150"/>
            <a:ext cx="938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Learned CNN</a:t>
            </a:r>
            <a:endParaRPr sz="1200"/>
          </a:p>
        </p:txBody>
      </p:sp>
      <p:sp>
        <p:nvSpPr>
          <p:cNvPr id="112" name="Google Shape;112;p18"/>
          <p:cNvSpPr txBox="1"/>
          <p:nvPr/>
        </p:nvSpPr>
        <p:spPr>
          <a:xfrm>
            <a:off x="6113150" y="2132900"/>
            <a:ext cx="9384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Depth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Fusion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98525" y="1430975"/>
            <a:ext cx="6059400" cy="222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Problem Setup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4572000" y="2191275"/>
            <a:ext cx="4191000" cy="133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357125" y="2191275"/>
            <a:ext cx="38538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➔"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Unstructured camera geometry</a:t>
            </a:r>
            <a:br>
              <a:rPr lang="en-GB">
                <a:latin typeface="Roboto Light"/>
                <a:ea typeface="Roboto Light"/>
                <a:cs typeface="Roboto Light"/>
                <a:sym typeface="Roboto Light"/>
              </a:rPr>
            </a:b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➔"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Arbitrary N-Views Input</a:t>
            </a:r>
            <a:br>
              <a:rPr lang="en-GB">
                <a:latin typeface="Roboto Light"/>
                <a:ea typeface="Roboto Light"/>
                <a:cs typeface="Roboto Light"/>
                <a:sym typeface="Roboto Light"/>
              </a:rPr>
            </a:b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➔"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Generalization to Different Scenes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651175" y="1901475"/>
            <a:ext cx="4749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dk2"/>
                </a:solidFill>
                <a:latin typeface="Roboto Thin"/>
                <a:ea typeface="Roboto Thin"/>
                <a:cs typeface="Roboto Thin"/>
                <a:sym typeface="Roboto Thin"/>
              </a:rPr>
              <a:t>}</a:t>
            </a:r>
            <a:endParaRPr sz="9600">
              <a:solidFill>
                <a:schemeClr val="dk2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4732150" y="2398275"/>
            <a:ext cx="4154100" cy="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Q: What is the </a:t>
            </a:r>
            <a:r>
              <a:rPr b="1" lang="en-GB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 of the CNN?</a:t>
            </a:r>
            <a:br>
              <a:rPr b="1" lang="en-GB">
                <a:latin typeface="Roboto"/>
                <a:ea typeface="Roboto"/>
                <a:cs typeface="Roboto"/>
                <a:sym typeface="Roboto"/>
              </a:rPr>
            </a:b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Q: What </a:t>
            </a:r>
            <a:r>
              <a:rPr b="1" lang="en-GB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supervision</a:t>
            </a:r>
            <a:r>
              <a:rPr b="1" lang="en-GB">
                <a:latin typeface="Roboto"/>
                <a:ea typeface="Roboto"/>
                <a:cs typeface="Roboto"/>
                <a:sym typeface="Roboto"/>
              </a:rPr>
              <a:t> is used to train the CNN?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Challenges for learning MVS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38" y="926875"/>
            <a:ext cx="7063324" cy="30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Previous Work: MVSNet 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70200"/>
            <a:ext cx="4943626" cy="81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0"/>
          <p:cNvCxnSpPr/>
          <p:nvPr/>
        </p:nvCxnSpPr>
        <p:spPr>
          <a:xfrm flipH="1">
            <a:off x="2070313" y="3867675"/>
            <a:ext cx="61230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0"/>
          <p:cNvSpPr txBox="1"/>
          <p:nvPr/>
        </p:nvSpPr>
        <p:spPr>
          <a:xfrm>
            <a:off x="149175" y="4889350"/>
            <a:ext cx="87654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"/>
              <a:t>MVSNet: Depth Inference for Unstructured Multi-view Stereo, Yao et al, ECCV 2018</a:t>
            </a:r>
            <a:endParaRPr i="1"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70200"/>
            <a:ext cx="4943626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5219300" y="4003550"/>
            <a:ext cx="4749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>
                <a:latin typeface="Roboto Thin"/>
                <a:ea typeface="Roboto Thin"/>
                <a:cs typeface="Roboto Thin"/>
                <a:sym typeface="Roboto Thin"/>
              </a:rPr>
              <a:t>}</a:t>
            </a:r>
            <a:endParaRPr sz="5500"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5642025" y="4360125"/>
            <a:ext cx="28884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Light"/>
                <a:ea typeface="Roboto Light"/>
                <a:cs typeface="Roboto Light"/>
                <a:sym typeface="Roboto Light"/>
              </a:rPr>
              <a:t>Built-in projective geometry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311700" y="64350"/>
            <a:ext cx="8520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Armata"/>
                <a:ea typeface="Armata"/>
                <a:cs typeface="Armata"/>
                <a:sym typeface="Armata"/>
              </a:rPr>
              <a:t>Previous Work: MVSNet </a:t>
            </a:r>
            <a:endParaRPr sz="3000">
              <a:latin typeface="Armata"/>
              <a:ea typeface="Armata"/>
              <a:cs typeface="Armata"/>
              <a:sym typeface="Armata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38" y="926875"/>
            <a:ext cx="7063324" cy="306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1"/>
          <p:cNvCxnSpPr/>
          <p:nvPr/>
        </p:nvCxnSpPr>
        <p:spPr>
          <a:xfrm flipH="1">
            <a:off x="2070313" y="3867675"/>
            <a:ext cx="61230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21"/>
          <p:cNvPicPr preferRelativeResize="0"/>
          <p:nvPr/>
        </p:nvPicPr>
        <p:blipFill rotWithShape="1">
          <a:blip r:embed="rId5">
            <a:alphaModFix/>
          </a:blip>
          <a:srcRect b="0" l="0" r="58817" t="0"/>
          <a:stretch/>
        </p:blipFill>
        <p:spPr>
          <a:xfrm>
            <a:off x="7965096" y="4131525"/>
            <a:ext cx="760500" cy="88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149175" y="4889350"/>
            <a:ext cx="87654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00"/>
              <a:t>MVSNet: Depth Inference for Unstructured Multi-view Stereo, Yao et al, ECCV 2018</a:t>
            </a:r>
            <a:endParaRPr i="1"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